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F802D393-5307-48D6-B629-46E9B7C69A31}" type="datetimeFigureOut">
              <a:rPr lang="ar-IQ" smtClean="0"/>
              <a:pPr/>
              <a:t>28/06/1440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32FFB2A7-45D3-4EBE-B3FC-62BDDAF0BEA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802D393-5307-48D6-B629-46E9B7C69A31}" type="datetimeFigureOut">
              <a:rPr lang="ar-IQ" smtClean="0"/>
              <a:pPr/>
              <a:t>28/06/1440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FFB2A7-45D3-4EBE-B3FC-62BDDAF0BEA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802D393-5307-48D6-B629-46E9B7C69A31}" type="datetimeFigureOut">
              <a:rPr lang="ar-IQ" smtClean="0"/>
              <a:pPr/>
              <a:t>28/06/1440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FFB2A7-45D3-4EBE-B3FC-62BDDAF0BEA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F802D393-5307-48D6-B629-46E9B7C69A31}" type="datetimeFigureOut">
              <a:rPr lang="ar-IQ" smtClean="0"/>
              <a:pPr/>
              <a:t>28/06/1440</a:t>
            </a:fld>
            <a:endParaRPr lang="ar-IQ"/>
          </a:p>
        </p:txBody>
      </p:sp>
      <p:sp>
        <p:nvSpPr>
          <p:cNvPr id="9" name="عنصر نائب لرقم الشريحة 8"/>
          <p:cNvSpPr>
            <a:spLocks noGrp="1"/>
          </p:cNvSpPr>
          <p:nvPr>
            <p:ph type="sldNum" sz="quarter" idx="15"/>
          </p:nvPr>
        </p:nvSpPr>
        <p:spPr/>
        <p:txBody>
          <a:bodyPr rtlCol="0"/>
          <a:lstStyle/>
          <a:p>
            <a:fld id="{32FFB2A7-45D3-4EBE-B3FC-62BDDAF0BEAF}" type="slidenum">
              <a:rPr lang="ar-IQ" smtClean="0"/>
              <a:pPr/>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F802D393-5307-48D6-B629-46E9B7C69A31}" type="datetimeFigureOut">
              <a:rPr lang="ar-IQ" smtClean="0"/>
              <a:pPr/>
              <a:t>28/06/1440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32FFB2A7-45D3-4EBE-B3FC-62BDDAF0BEA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802D393-5307-48D6-B629-46E9B7C69A31}" type="datetimeFigureOut">
              <a:rPr lang="ar-IQ" smtClean="0"/>
              <a:pPr/>
              <a:t>28/06/1440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FFB2A7-45D3-4EBE-B3FC-62BDDAF0BEAF}" type="slidenum">
              <a:rPr lang="ar-IQ" smtClean="0"/>
              <a:pPr/>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F802D393-5307-48D6-B629-46E9B7C69A31}" type="datetimeFigureOut">
              <a:rPr lang="ar-IQ" smtClean="0"/>
              <a:pPr/>
              <a:t>28/06/1440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2FFB2A7-45D3-4EBE-B3FC-62BDDAF0BEAF}" type="slidenum">
              <a:rPr lang="ar-IQ" smtClean="0"/>
              <a:pPr/>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F802D393-5307-48D6-B629-46E9B7C69A31}" type="datetimeFigureOut">
              <a:rPr lang="ar-IQ" smtClean="0"/>
              <a:pPr/>
              <a:t>28/06/1440</a:t>
            </a:fld>
            <a:endParaRPr lang="ar-IQ"/>
          </a:p>
        </p:txBody>
      </p:sp>
      <p:sp>
        <p:nvSpPr>
          <p:cNvPr id="7" name="عنصر نائب لرقم الشريحة 6"/>
          <p:cNvSpPr>
            <a:spLocks noGrp="1"/>
          </p:cNvSpPr>
          <p:nvPr>
            <p:ph type="sldNum" sz="quarter" idx="11"/>
          </p:nvPr>
        </p:nvSpPr>
        <p:spPr/>
        <p:txBody>
          <a:bodyPr rtlCol="0"/>
          <a:lstStyle/>
          <a:p>
            <a:fld id="{32FFB2A7-45D3-4EBE-B3FC-62BDDAF0BEAF}" type="slidenum">
              <a:rPr lang="ar-IQ" smtClean="0"/>
              <a:pPr/>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02D393-5307-48D6-B629-46E9B7C69A31}" type="datetimeFigureOut">
              <a:rPr lang="ar-IQ" smtClean="0"/>
              <a:pPr/>
              <a:t>28/06/1440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2FFB2A7-45D3-4EBE-B3FC-62BDDAF0BEA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F802D393-5307-48D6-B629-46E9B7C69A31}" type="datetimeFigureOut">
              <a:rPr lang="ar-IQ" smtClean="0"/>
              <a:pPr/>
              <a:t>28/06/1440</a:t>
            </a:fld>
            <a:endParaRPr lang="ar-IQ"/>
          </a:p>
        </p:txBody>
      </p:sp>
      <p:sp>
        <p:nvSpPr>
          <p:cNvPr id="22" name="عنصر نائب لرقم الشريحة 21"/>
          <p:cNvSpPr>
            <a:spLocks noGrp="1"/>
          </p:cNvSpPr>
          <p:nvPr>
            <p:ph type="sldNum" sz="quarter" idx="15"/>
          </p:nvPr>
        </p:nvSpPr>
        <p:spPr/>
        <p:txBody>
          <a:bodyPr rtlCol="0"/>
          <a:lstStyle/>
          <a:p>
            <a:fld id="{32FFB2A7-45D3-4EBE-B3FC-62BDDAF0BEAF}" type="slidenum">
              <a:rPr lang="ar-IQ" smtClean="0"/>
              <a:pPr/>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F802D393-5307-48D6-B629-46E9B7C69A31}" type="datetimeFigureOut">
              <a:rPr lang="ar-IQ" smtClean="0"/>
              <a:pPr/>
              <a:t>28/06/1440</a:t>
            </a:fld>
            <a:endParaRPr lang="ar-IQ"/>
          </a:p>
        </p:txBody>
      </p:sp>
      <p:sp>
        <p:nvSpPr>
          <p:cNvPr id="18" name="عنصر نائب لرقم الشريحة 17"/>
          <p:cNvSpPr>
            <a:spLocks noGrp="1"/>
          </p:cNvSpPr>
          <p:nvPr>
            <p:ph type="sldNum" sz="quarter" idx="11"/>
          </p:nvPr>
        </p:nvSpPr>
        <p:spPr/>
        <p:txBody>
          <a:bodyPr rtlCol="0"/>
          <a:lstStyle/>
          <a:p>
            <a:fld id="{32FFB2A7-45D3-4EBE-B3FC-62BDDAF0BEAF}" type="slidenum">
              <a:rPr lang="ar-IQ" smtClean="0"/>
              <a:pPr/>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802D393-5307-48D6-B629-46E9B7C69A31}" type="datetimeFigureOut">
              <a:rPr lang="ar-IQ" smtClean="0"/>
              <a:pPr/>
              <a:t>28/06/1440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FFB2A7-45D3-4EBE-B3FC-62BDDAF0BEA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icrobeonline.com/seven-common-characteristics-family-enterobacteriaceae/" TargetMode="External"/><Relationship Id="rId2" Type="http://schemas.openxmlformats.org/officeDocument/2006/relationships/hyperlink" Target="http://microbeonline.com/macconkey-agar-mac-composition-preparation-uses-and-colony-characteristics/" TargetMode="External"/><Relationship Id="rId1" Type="http://schemas.openxmlformats.org/officeDocument/2006/relationships/slideLayout" Target="../slideLayouts/slideLayout7.xml"/><Relationship Id="rId4" Type="http://schemas.openxmlformats.org/officeDocument/2006/relationships/hyperlink" Target="http://microbeonline.com/blood-agar-composition-preparation-uses-and-types-of-hemolys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microbeonline.com/tests-bacterial-motility-procedure-results/" TargetMode="External"/><Relationship Id="rId2" Type="http://schemas.openxmlformats.org/officeDocument/2006/relationships/hyperlink" Target="http://microbeonline.com/oxygen-requirements-for-pathogenic-bacteri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microbeonline.com/blood-agar-composition-preparation-uses-and-types-of-hemolysi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57365"/>
            <a:ext cx="7772400" cy="1743086"/>
          </a:xfrm>
        </p:spPr>
        <p:txBody>
          <a:bodyPr>
            <a:normAutofit/>
          </a:bodyPr>
          <a:lstStyle/>
          <a:p>
            <a:pPr lvl="0" rtl="0"/>
            <a:r>
              <a:rPr lang="en-US" b="1" i="1" dirty="0" smtClean="0">
                <a:latin typeface="Times New Roman" pitchFamily="18" charset="0"/>
                <a:cs typeface="Times New Roman" pitchFamily="18" charset="0"/>
              </a:rPr>
              <a:t>Clinical Microbiology</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by </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Dr. Hussein </a:t>
            </a:r>
            <a:r>
              <a:rPr lang="en-US" b="1" i="1" dirty="0" err="1" smtClean="0">
                <a:latin typeface="Times New Roman" pitchFamily="18" charset="0"/>
                <a:cs typeface="Times New Roman" pitchFamily="18" charset="0"/>
              </a:rPr>
              <a:t>ALNaji</a:t>
            </a:r>
            <a:r>
              <a:rPr lang="en-US" b="1" i="1" dirty="0" smtClean="0">
                <a:latin typeface="Times New Roman" pitchFamily="18" charset="0"/>
                <a:cs typeface="Times New Roman" pitchFamily="18" charset="0"/>
              </a:rPr>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04750"/>
            <a:ext cx="9144000" cy="6962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Selective and enrichment media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designed to inhibit unwanted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commensal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contaminating bacteria and help to recover pathogen from a mixture of</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bacteria.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Various approaches to make a medium selective include</a:t>
            </a:r>
            <a:r>
              <a:rPr kumimoji="0" lang="en-US" sz="2400" b="0"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addition of antibiotics, dyes, chemicals, alteration of pH or a combination of these.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Example </a:t>
            </a:r>
            <a:r>
              <a:rPr kumimoji="0" lang="en-US" sz="2400" b="1"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hlinkClick r:id="rId2" tooltip="MacConkey Agar (MAC): Composition, preparation, uses and colony characteristics"/>
              </a:rPr>
              <a:t>MacConkey’s</a:t>
            </a:r>
            <a:r>
              <a:rPr kumimoji="0" lang="en-US" sz="2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hlinkClick r:id="rId2" tooltip="MacConkey Agar (MAC): Composition, preparation, uses and colony characteristics"/>
              </a:rPr>
              <a:t> Agar</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hlinkClick r:id="rId2" tooltip="MacConkey Agar (MAC): Composition, preparation, uses and colony characteristics"/>
              </a:rPr>
              <a:t> </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used for </a:t>
            </a:r>
            <a:r>
              <a:rPr kumimoji="0" lang="en-US" sz="2400" b="1" i="0" u="none" strike="noStrike" cap="none" normalizeH="0" baseline="0" dirty="0" err="1" smtClean="0">
                <a:ln>
                  <a:noFill/>
                </a:ln>
                <a:solidFill>
                  <a:srgbClr val="CC3300"/>
                </a:solidFill>
                <a:effectLst/>
                <a:latin typeface="Times New Roman" pitchFamily="18" charset="0"/>
                <a:ea typeface="Calibri" pitchFamily="34" charset="0"/>
                <a:cs typeface="Times New Roman" pitchFamily="18" charset="0"/>
                <a:hlinkClick r:id="rId3"/>
              </a:rPr>
              <a:t>Enterobacteriaceae</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members contains bile salt that inhibits most gram positive bacteria.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Differential/ indicator medium: differential appearance: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 media are designed in such a way that different bacteria can be recognized on the basis of their colony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Such as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hlinkClick r:id="rId4" tooltip="Blood Agar: Composition, Preparation, Uses and Types of Hemolysis"/>
              </a:rPr>
              <a:t>Blood</a:t>
            </a:r>
            <a:r>
              <a:rPr kumimoji="0" lang="en-US" sz="2400" b="1"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hlinkClick r:id="rId4" tooltip="Blood Agar: Composition, Preparation, Uses and Types of Hemolysis"/>
              </a:rPr>
              <a:t> </a:t>
            </a:r>
            <a:r>
              <a:rPr kumimoji="0" lang="en-US" sz="24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hlinkClick r:id="rId4" tooltip="Blood Agar: Composition, Preparation, Uses and Types of Hemolysis"/>
              </a:rPr>
              <a:t>agar   </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hlinkClick r:id="rId4" tooltip="Blood Agar: Composition, Preparation, Uses and Types of Hemolysis"/>
              </a:rPr>
              <a:t> </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(various kinds of </a:t>
            </a:r>
            <a:r>
              <a:rPr kumimoji="0" lang="en-US" sz="24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i.e. α, β and γ </a:t>
            </a:r>
            <a:r>
              <a:rPr kumimoji="0" lang="en-US" sz="24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77498"/>
            <a:ext cx="9144000" cy="693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Transport media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Clinical specimens must be transported to the laboratory immediately after collection to prevent overgrowth of contaminating organisms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commensals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Anaerobic media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Anaerobic bacteria need special media for growth because they need low oxygen content, reduced oxidation –reduction potential and extra nutrients.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Assay media                                             .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b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media are used for the assay of vitamins, amino acids and antibiotics. E.g. antibiotic assay media are used for determining antibiotic potency by the microbiological assay technique.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215478"/>
            <a:ext cx="914400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tab pos="752475" algn="l"/>
              </a:tabLst>
            </a:pPr>
            <a:r>
              <a:rPr kumimoji="0" lang="en-US" sz="2400" b="1"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Blood agar, </a:t>
            </a:r>
            <a:r>
              <a:rPr kumimoji="0" lang="en-US" sz="2400" b="1" i="1"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1"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and hemolytic reactions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752475" algn="l"/>
              </a:tabLst>
            </a:pP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Blood agar is a solid growth medium that contains red blood cells. The medium is used to detect bacteria that produce enzymes to break apart the blood cells. This process is also termed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The degree to which the blood cells are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hemolyzed</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is used to distinguish bacteria from one another.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752475" algn="l"/>
              </a:tabLst>
            </a:pP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There are three types of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designated alpha, beta and gamma.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Alpha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is a greenish discoloration that surrounds a bacterial </a:t>
            </a:r>
            <a:r>
              <a:rPr kumimoji="0" lang="en-US" sz="2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colony</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growing on the agar. This type of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represents a partial decomposition of the hemoglobin of the red blood cells. Alpha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is characteristic of </a:t>
            </a:r>
            <a:r>
              <a:rPr kumimoji="0" lang="en-US" sz="24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Streptococcus pneumonia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32772"/>
            <a:ext cx="914400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tab pos="752475" algn="l"/>
              </a:tabLst>
            </a:pP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Beta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represents a complete breakdown of the hemoglobin of the red blood cells in the vicinity of a bacterial colony. There is a clearing of the agar around a colony. Beta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is characteristic of </a:t>
            </a:r>
            <a:r>
              <a:rPr kumimoji="0" lang="en-US" sz="24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Streptococcus </a:t>
            </a:r>
            <a:r>
              <a:rPr kumimoji="0" lang="en-US" sz="2400" b="0" i="1"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pyogenes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and some strains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of</a:t>
            </a:r>
            <a:r>
              <a:rPr kumimoji="0" lang="en-US" sz="2400" b="0" i="1"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Staphylococcus</a:t>
            </a:r>
            <a:r>
              <a:rPr kumimoji="0" lang="en-US" sz="2400" b="0" i="1"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en-US" sz="2400" b="0" i="1"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aureus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Gamma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is a lack of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in the area around a bacterial colony. A blood agar plate displaying gamma </a:t>
            </a:r>
            <a:r>
              <a:rPr kumimoji="0" lang="en-US" sz="2400" b="0"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rPr>
              <a:t>hemolysis</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actually appears brownish. This is a normal reaction of the blood to the growth conditions used (37° C in the presence of carbon dioxide).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acer\Desktop\844443_orig.jpg"/>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142852"/>
            <a:ext cx="8786874" cy="5011949"/>
          </a:xfrm>
          <a:prstGeom prst="rect">
            <a:avLst/>
          </a:prstGeom>
        </p:spPr>
        <p:txBody>
          <a:bodyPr wrap="square">
            <a:spAutoFit/>
          </a:bodyPr>
          <a:lstStyle/>
          <a:p>
            <a:pPr algn="just" rtl="0">
              <a:lnSpc>
                <a:spcPct val="150000"/>
              </a:lnSpc>
            </a:pPr>
            <a:r>
              <a:rPr lang="en-US" sz="2400" dirty="0" smtClean="0">
                <a:latin typeface="Times New Roman" pitchFamily="18" charset="0"/>
                <a:cs typeface="Times New Roman" pitchFamily="18" charset="0"/>
              </a:rPr>
              <a:t>One of the most important reasons for culturing bacteria in vitro is its utility in diagnosing infectious diseases. Isolating a bacterium from sites in body normally known to be sterile is an indication of its role in the disease process. Culturing bacteria is also the initial step in studying its morphology and its identification.</a:t>
            </a:r>
          </a:p>
          <a:p>
            <a:pPr algn="just" rtl="0">
              <a:lnSpc>
                <a:spcPct val="150000"/>
              </a:lnSpc>
            </a:pPr>
            <a:r>
              <a:rPr lang="en-US" sz="2400" dirty="0" smtClean="0">
                <a:latin typeface="Times New Roman" pitchFamily="18" charset="0"/>
                <a:cs typeface="Times New Roman" pitchFamily="18" charset="0"/>
              </a:rPr>
              <a:t> The specimens received in the laboratory are plated on the culture media. The appropriate culture media is selected depending upon the bacteria suspected. The following precautions need to be taken into consideration when the culture methods are processed</a:t>
            </a:r>
            <a:endParaRPr lang="ar-IQ"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261799"/>
            <a:ext cx="885831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Optimal atmospheric conditions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FF00FF"/>
                </a:solidFill>
                <a:effectLst/>
                <a:latin typeface="Times New Roman" pitchFamily="18" charset="0"/>
                <a:ea typeface="Calibri" pitchFamily="34" charset="0"/>
                <a:cs typeface="Times New Roman" pitchFamily="18" charset="0"/>
              </a:rPr>
              <a:t>2-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Optimal temperature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FF00FF"/>
                </a:solidFill>
                <a:effectLst/>
                <a:latin typeface="Times New Roman" pitchFamily="18" charset="0"/>
                <a:ea typeface="Calibri" pitchFamily="34" charset="0"/>
                <a:cs typeface="Times New Roman" pitchFamily="18" charset="0"/>
              </a:rPr>
              <a:t>3-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Growth requirement of the bacteria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Atmospheric conditions</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Colonies of bacteria are usually large enough to identify after 18–24 hours of incubation (usually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37°C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but for some bacteria longer incubation times are required (from 2 days to several weeks).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Microorganisms can be grouped on the basis of their need for oxygen to grow.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69194"/>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Facultative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anaerobic bacteria can grow in high oxygen or low oxygen content and are among the more versatile bacteria.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strictly anaerobic bacteria grow only in conditions where there is minimal or no oxygen present in the environment.  Bacteria such as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bacteroides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found in the large bowel are examples of anaerobes.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Strict aerobes only grow in the presence of significant quantities of oxygen.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Pseudomonas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aeruginosa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opportunistic pathogen, is an example of a strict aerobe.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Microaerophilic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bacteria grow under conditions of reduced oxygen and sometimes also require increased levels of carbon dioxide.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Neisseria</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species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e.g.,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cause of gonorrhea) are examples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micraerophilic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bacteria</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282213"/>
            <a:ext cx="87154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Temperature: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Most of the bacteria requires a temperature of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37°C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for optimal growth. This temperature is provided placing the inoculated culture plates in the incubator set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37°C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temperature.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Growth requirement of the bacteria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Different bacteria have different growth requirements. For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eg</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Streptococcuspneumoniae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requires factor V and factor X for its growth, which are found in chocolate agar. Thus for sample suspected of S.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pneumoniae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samples are plated on chocolate agar. Similarly depending upon the growth requirements the appropriate culture media are used.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56848"/>
            <a:ext cx="8929718" cy="6653699"/>
          </a:xfrm>
          <a:prstGeom prst="rect">
            <a:avLst/>
          </a:prstGeom>
          <a:solidFill>
            <a:srgbClr val="FFFFFF"/>
          </a:solidFill>
          <a:ln w="9525">
            <a:noFill/>
            <a:miter lim="800000"/>
            <a:headEnd/>
            <a:tailEnd/>
          </a:ln>
          <a:effectLst/>
        </p:spPr>
        <p:txBody>
          <a:bodyPr vert="horz" wrap="square" lIns="498318" tIns="45720" rIns="91440" bIns="14283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Classification of culture media used in Microbiology laboratory</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the basis of consistency</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Solid medium                                                    .</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
            <a:b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solid medium contains agar at a concentration of 1.5-2.0% or some other. Solid medium is useful for </a:t>
            </a: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isolating bacteria</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or for determining the colony characteristics of the isolate.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Semisolid media</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b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They are prepared with agar at concentrations of 0.5% or less. They have soft custard like consistency and are useful for the cultivation of</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hlinkClick r:id="rId2"/>
              </a:rPr>
              <a:t> </a:t>
            </a:r>
            <a:r>
              <a:rPr kumimoji="0" lang="en-US" sz="2000" b="1" i="0" u="none" strike="noStrike" cap="none" normalizeH="0" baseline="0" dirty="0" err="1" smtClean="0">
                <a:ln>
                  <a:noFill/>
                </a:ln>
                <a:solidFill>
                  <a:srgbClr val="333333"/>
                </a:solidFill>
                <a:effectLst/>
                <a:latin typeface="Times New Roman" pitchFamily="18" charset="0"/>
                <a:ea typeface="Calibri" pitchFamily="34" charset="0"/>
                <a:cs typeface="Times New Roman" pitchFamily="18" charset="0"/>
                <a:hlinkClick r:id="rId2"/>
              </a:rPr>
              <a:t>microaerophilic</a:t>
            </a: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hlinkClick r:id="rId2"/>
              </a:rPr>
              <a:t> bacteria</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or for </a:t>
            </a: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hlinkClick r:id="rId3"/>
              </a:rPr>
              <a:t>determination of bacterial motility.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Liquid (Broth) medium                    </a:t>
            </a: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b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en-US"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Broth medium serves various purposes such as propagation of large number of organisms, fermentation studies, and various other tests. e.g. sugar fermentation tests</a:t>
            </a:r>
            <a:r>
              <a:rPr kumimoji="0" lang="en-US" sz="20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91532"/>
            <a:ext cx="9144000" cy="58521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pPr>
            <a:r>
              <a:rPr kumimoji="0" lang="en-US"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Classification of culture media based on the basis of composition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Synthetic or chemically defined medium</a:t>
            </a: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 </a:t>
            </a:r>
            <a:b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 chemically defined medium is one prepared from purified ingredients and therefore whose exact composition is known.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Non synthetic or chemically undefined medium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Non-synthetic medium contains at least one component that is neither purified nor completely characterized nor even completely consistent from batch to batch. Often these are partially digested proteins from various organism sources. Nutrient broth, for example, is derived from cultures of yeasts.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74926"/>
            <a:ext cx="9144000" cy="6932925"/>
          </a:xfrm>
          <a:prstGeom prst="rect">
            <a:avLst/>
          </a:prstGeom>
          <a:solidFill>
            <a:srgbClr val="FFFFFF"/>
          </a:solidFill>
          <a:ln w="9525">
            <a:noFill/>
            <a:miter lim="800000"/>
            <a:headEnd/>
            <a:tailEnd/>
          </a:ln>
          <a:effectLst/>
        </p:spPr>
        <p:txBody>
          <a:bodyPr vert="horz" wrap="square" lIns="726846"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tab pos="752475" algn="l"/>
              </a:tabLst>
            </a:pP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Classification of Bacterial Culture Media based on the basis of purpose/ functional use/ application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General purpose media/ Basic media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Basal media are basically simple media that supports most non-fastidious bacteria. Peptone water, nutrient broth and nutrient agar are considered as basal medium. These media are generally used for the primary isolation of microorganisms</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tab pos="752475" algn="l"/>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Enriched medium (Added growth factors)</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tab pos="7524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Addition of extra nutrients in the form of blood, serum, egg yolk etc, to basal medium makes them enriched media. Enriched media are used to grow nutritionally exacting (fastidious) bacteria. </a:t>
            </a:r>
            <a:r>
              <a:rPr kumimoji="0" lang="en-US" sz="2400" b="0" i="0" u="none" strike="noStrike" cap="none" normalizeH="0" baseline="0" dirty="0" smtClean="0">
                <a:ln>
                  <a:noFill/>
                </a:ln>
                <a:solidFill>
                  <a:srgbClr val="CC3300"/>
                </a:solidFill>
                <a:effectLst/>
                <a:latin typeface="Times New Roman" pitchFamily="18" charset="0"/>
                <a:ea typeface="Calibri" pitchFamily="34" charset="0"/>
                <a:cs typeface="Times New Roman" pitchFamily="18" charset="0"/>
                <a:hlinkClick r:id="rId2"/>
              </a:rPr>
              <a:t>B</a:t>
            </a:r>
            <a:r>
              <a:rPr kumimoji="0" lang="en-US" sz="2400" b="1" i="0" u="none" strike="noStrike" cap="none" normalizeH="0" baseline="0" dirty="0" smtClean="0">
                <a:ln>
                  <a:noFill/>
                </a:ln>
                <a:solidFill>
                  <a:srgbClr val="CC3300"/>
                </a:solidFill>
                <a:effectLst/>
                <a:latin typeface="Times New Roman" pitchFamily="18" charset="0"/>
                <a:ea typeface="Calibri" pitchFamily="34" charset="0"/>
                <a:cs typeface="Times New Roman" pitchFamily="18" charset="0"/>
                <a:hlinkClick r:id="rId2"/>
              </a:rPr>
              <a:t>lood agar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chocolate agar</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TotalTime>
  <Words>497</Words>
  <Application>Microsoft Office PowerPoint</Application>
  <PresentationFormat>عرض على الشاشة (3:4)‏</PresentationFormat>
  <Paragraphs>41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مشربية</vt:lpstr>
      <vt:lpstr>Clinical Microbiology by  Dr. Hussein ALNaji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Updatesofts Forums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acer</dc:creator>
  <cp:lastModifiedBy>ALI SAHIUNY</cp:lastModifiedBy>
  <cp:revision>5</cp:revision>
  <dcterms:created xsi:type="dcterms:W3CDTF">2017-03-12T06:13:03Z</dcterms:created>
  <dcterms:modified xsi:type="dcterms:W3CDTF">2019-03-05T20:05:37Z</dcterms:modified>
</cp:coreProperties>
</file>